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74" r:id="rId4"/>
    <p:sldId id="275" r:id="rId5"/>
    <p:sldId id="267" r:id="rId6"/>
    <p:sldId id="258" r:id="rId7"/>
    <p:sldId id="259" r:id="rId8"/>
    <p:sldId id="260" r:id="rId9"/>
    <p:sldId id="261" r:id="rId10"/>
    <p:sldId id="262" r:id="rId11"/>
    <p:sldId id="263" r:id="rId12"/>
    <p:sldId id="264" r:id="rId13"/>
    <p:sldId id="265" r:id="rId14"/>
    <p:sldId id="268" r:id="rId15"/>
    <p:sldId id="269" r:id="rId16"/>
    <p:sldId id="266" r:id="rId17"/>
    <p:sldId id="270" r:id="rId18"/>
    <p:sldId id="276"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3625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43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54337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48845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66919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20494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42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95731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22160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04027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3113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24771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98650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43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38178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7" name="Date Placeholder 4"/>
          <p:cNvSpPr>
            <a:spLocks noGrp="1"/>
          </p:cNvSpPr>
          <p:nvPr>
            <p:ph type="dt" sz="half" idx="10"/>
          </p:nvPr>
        </p:nvSpPr>
        <p:spPr/>
        <p:txBody>
          <a:bodyPr/>
          <a:lstStyle/>
          <a:p>
            <a:fld id="{846CE7D5-CF57-46EF-B807-FDD0502418D4}" type="datetimeFigureOut">
              <a:rPr lang="en-US" smtClean="0"/>
              <a:t>11/27/2017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6098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1048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6CE7D5-CF57-46EF-B807-FDD0502418D4}" type="datetimeFigureOut">
              <a:rPr lang="en-US" smtClean="0"/>
              <a:t>11/27/2017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82756636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Autonomous Driving </a:t>
            </a:r>
            <a:endParaRPr lang="en-US"/>
          </a:p>
        </p:txBody>
      </p:sp>
      <p:sp>
        <p:nvSpPr>
          <p:cNvPr id="3" name="Subtitle 2"/>
          <p:cNvSpPr>
            <a:spLocks noGrp="1"/>
          </p:cNvSpPr>
          <p:nvPr>
            <p:ph type="subTitle" idx="1"/>
          </p:nvPr>
        </p:nvSpPr>
        <p:spPr/>
        <p:txBody>
          <a:bodyPr/>
          <a:lstStyle/>
          <a:p>
            <a:r>
              <a:rPr lang="en-US" dirty="0"/>
              <a:t>By: </a:t>
            </a:r>
            <a:r>
              <a:rPr lang="en-US" dirty="0" err="1"/>
              <a:t>Hongman</a:t>
            </a:r>
            <a:r>
              <a:rPr lang="en-US" dirty="0"/>
              <a:t> Cho, Murali </a:t>
            </a:r>
            <a:r>
              <a:rPr lang="en-US" dirty="0" err="1"/>
              <a:t>Komaravolu</a:t>
            </a:r>
            <a:r>
              <a:rPr lang="en-US" dirty="0"/>
              <a:t> &amp; </a:t>
            </a:r>
            <a:r>
              <a:rPr lang="en-US" dirty="0" err="1"/>
              <a:t>Vibhavi</a:t>
            </a:r>
            <a:r>
              <a:rPr lang="en-US" dirty="0"/>
              <a:t> Peiris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3C777A-7DC6-4F98-85E1-E4EDE13828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
            <a:extLst>
              <a:ext uri="{FF2B5EF4-FFF2-40B4-BE49-F238E27FC236}">
                <a16:creationId xmlns:a16="http://schemas.microsoft.com/office/drawing/2014/main" id="{5B562CD4-39C5-44ED-BD68-B789B305E0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4" name="Freeform 5">
            <a:extLst>
              <a:ext uri="{FF2B5EF4-FFF2-40B4-BE49-F238E27FC236}">
                <a16:creationId xmlns:a16="http://schemas.microsoft.com/office/drawing/2014/main" id="{B4ED442B-2BE8-4C64-B470-B4B6C81648B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8" name="Picture 9">
            <a:extLst>
              <a:ext uri="{FF2B5EF4-FFF2-40B4-BE49-F238E27FC236}">
                <a16:creationId xmlns:a16="http://schemas.microsoft.com/office/drawing/2014/main" id="{CC30552E-D64C-46BE-A2AF-A83D17176DCA}"/>
              </a:ext>
            </a:extLst>
          </p:cNvPr>
          <p:cNvPicPr>
            <a:picLocks noChangeAspect="1"/>
          </p:cNvPicPr>
          <p:nvPr/>
        </p:nvPicPr>
        <p:blipFill>
          <a:blip r:embed="rId3"/>
          <a:stretch>
            <a:fillRect/>
          </a:stretch>
        </p:blipFill>
        <p:spPr>
          <a:xfrm>
            <a:off x="6750731" y="2898775"/>
            <a:ext cx="4793569" cy="1450768"/>
          </a:xfrm>
          <a:prstGeom prst="rect">
            <a:avLst/>
          </a:prstGeom>
          <a:effectLst/>
        </p:spPr>
      </p:pic>
      <p:pic>
        <p:nvPicPr>
          <p:cNvPr id="4" name="Picture 4">
            <a:extLst>
              <a:ext uri="{FF2B5EF4-FFF2-40B4-BE49-F238E27FC236}">
                <a16:creationId xmlns:a16="http://schemas.microsoft.com/office/drawing/2014/main" id="{A421133D-C3D0-476A-8797-07C8511F565D}"/>
              </a:ext>
            </a:extLst>
          </p:cNvPr>
          <p:cNvPicPr>
            <a:picLocks noChangeAspect="1"/>
          </p:cNvPicPr>
          <p:nvPr/>
        </p:nvPicPr>
        <p:blipFill>
          <a:blip r:embed="rId4"/>
          <a:stretch>
            <a:fillRect/>
          </a:stretch>
        </p:blipFill>
        <p:spPr>
          <a:xfrm>
            <a:off x="6732589" y="4827588"/>
            <a:ext cx="4811711" cy="1456280"/>
          </a:xfrm>
          <a:prstGeom prst="rect">
            <a:avLst/>
          </a:prstGeom>
          <a:effectLst/>
        </p:spPr>
      </p:pic>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6111" y="452718"/>
            <a:ext cx="9404723" cy="1180711"/>
          </a:xfrm>
        </p:spPr>
        <p:txBody>
          <a:bodyPr>
            <a:normAutofit/>
          </a:bodyPr>
          <a:lstStyle/>
          <a:p>
            <a:r>
              <a:rPr lang="en-US"/>
              <a:t>Predicting </a:t>
            </a: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4525" y="2547938"/>
            <a:ext cx="5518831" cy="3654425"/>
          </a:xfrm>
        </p:spPr>
        <p:txBody>
          <a:bodyPr vert="horz" lIns="91440" tIns="45720" rIns="91440" bIns="45720" rtlCol="0">
            <a:normAutofit/>
          </a:bodyPr>
          <a:lstStyle/>
          <a:p>
            <a:r>
              <a:rPr lang="en-US" dirty="0">
                <a:solidFill>
                  <a:schemeClr val="bg1"/>
                </a:solidFill>
              </a:rPr>
              <a:t>Part 1e</a:t>
            </a:r>
          </a:p>
          <a:p>
            <a:pPr>
              <a:buClr>
                <a:srgbClr val="F7F7F7"/>
              </a:buClr>
              <a:buFont typeface="Wingdings 3"/>
            </a:pPr>
            <a:r>
              <a:rPr lang="en-US" dirty="0">
                <a:solidFill>
                  <a:schemeClr val="bg1"/>
                </a:solidFill>
              </a:rPr>
              <a:t>We computed the feature vector for each test image</a:t>
            </a:r>
          </a:p>
          <a:p>
            <a:pPr>
              <a:buClr>
                <a:srgbClr val="F7F7F7"/>
              </a:buClr>
              <a:buFont typeface="Wingdings 3"/>
            </a:pPr>
            <a:r>
              <a:rPr lang="en-US" dirty="0">
                <a:solidFill>
                  <a:schemeClr val="bg1"/>
                </a:solidFill>
              </a:rPr>
              <a:t>Ran the built-in predict function on those features with our model</a:t>
            </a:r>
          </a:p>
          <a:p>
            <a:pPr>
              <a:buClr>
                <a:srgbClr val="F7F7F7"/>
              </a:buClr>
              <a:buFont typeface="Wingdings 3"/>
            </a:pPr>
            <a:r>
              <a:rPr lang="en-US" dirty="0">
                <a:solidFill>
                  <a:schemeClr val="bg1"/>
                </a:solidFill>
              </a:rPr>
              <a:t>Then created a ground truth and color image of the predictions </a:t>
            </a:r>
          </a:p>
          <a:p>
            <a:pPr lvl="1">
              <a:buClr>
                <a:srgbClr val="F7F7F7"/>
              </a:buClr>
              <a:buFont typeface="Wingdings 3"/>
            </a:pPr>
            <a:endParaRPr lang="en-US" b="1">
              <a:solidFill>
                <a:schemeClr val="bg1"/>
              </a:solidFill>
            </a:endParaRPr>
          </a:p>
          <a:p>
            <a:pPr lvl="2">
              <a:buClr>
                <a:srgbClr val="F7F7F7"/>
              </a:buClr>
              <a:buFont typeface="Wingdings 3"/>
            </a:pPr>
            <a:endParaRPr lang="en-US" b="1">
              <a:solidFill>
                <a:schemeClr val="bg1"/>
              </a:solidFill>
            </a:endParaRPr>
          </a:p>
          <a:p>
            <a:pPr lvl="1">
              <a:buClr>
                <a:srgbClr val="F7F7F7"/>
              </a:buClr>
            </a:pPr>
            <a:endParaRPr lang="en-US">
              <a:solidFill>
                <a:schemeClr val="bg1"/>
              </a:solidFill>
            </a:endParaRPr>
          </a:p>
          <a:p>
            <a:pPr lvl="1">
              <a:buClr>
                <a:srgbClr val="F7F7F7"/>
              </a:buClr>
            </a:pPr>
            <a:endParaRPr lang="en-US" b="1">
              <a:solidFill>
                <a:schemeClr val="bg1"/>
              </a:solidFill>
            </a:endParaRPr>
          </a:p>
        </p:txBody>
      </p:sp>
    </p:spTree>
    <p:extLst>
      <p:ext uri="{BB962C8B-B14F-4D97-AF65-F5344CB8AC3E}">
        <p14:creationId xmlns:p14="http://schemas.microsoft.com/office/powerpoint/2010/main" val="261963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33" name="Freeform: Shape 3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5">
            <a:extLst>
              <a:ext uri="{FF2B5EF4-FFF2-40B4-BE49-F238E27FC236}">
                <a16:creationId xmlns:a16="http://schemas.microsoft.com/office/drawing/2014/main" id="{FAE39DE2-AA1C-4A37-847C-DCB9A70D1464}"/>
              </a:ext>
            </a:extLst>
          </p:cNvPr>
          <p:cNvPicPr>
            <a:picLocks noChangeAspect="1"/>
          </p:cNvPicPr>
          <p:nvPr/>
        </p:nvPicPr>
        <p:blipFill rotWithShape="1">
          <a:blip r:embed="rId2"/>
          <a:srcRect l="13986" t="19685" r="11888" b="5512"/>
          <a:stretch/>
        </p:blipFill>
        <p:spPr>
          <a:xfrm>
            <a:off x="7337425" y="2584151"/>
            <a:ext cx="3810000" cy="3422949"/>
          </a:xfrm>
          <a:prstGeom prst="rect">
            <a:avLst/>
          </a:prstGeom>
          <a:effectLst/>
        </p:spPr>
      </p:pic>
      <p:sp>
        <p:nvSpPr>
          <p:cNvPr id="35" name="Rectangle 3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Fit Plane </a:t>
            </a: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8931" y="2548281"/>
            <a:ext cx="5122606" cy="3658689"/>
          </a:xfrm>
        </p:spPr>
        <p:txBody>
          <a:bodyPr vert="horz" lIns="91440" tIns="45720" rIns="91440" bIns="45720" rtlCol="0" anchor="t">
            <a:normAutofit/>
          </a:bodyPr>
          <a:lstStyle/>
          <a:p>
            <a:r>
              <a:rPr lang="en-US" dirty="0"/>
              <a:t>Part 1f</a:t>
            </a:r>
          </a:p>
          <a:p>
            <a:pPr>
              <a:buClr>
                <a:srgbClr val="F7F7F7"/>
              </a:buClr>
              <a:buFont typeface="Wingdings 3"/>
            </a:pPr>
            <a:r>
              <a:rPr lang="en-US" dirty="0"/>
              <a:t>We used select() to return a cropped point cloud given the predicted image and the original point cloud. </a:t>
            </a:r>
          </a:p>
          <a:p>
            <a:pPr lvl="2">
              <a:buClr>
                <a:srgbClr val="F7F7F7"/>
              </a:buClr>
              <a:buFont typeface="Wingdings 3"/>
            </a:pPr>
            <a:endParaRPr lang="en-US" b="1"/>
          </a:p>
          <a:p>
            <a:pPr lvl="1">
              <a:buClr>
                <a:srgbClr val="F7F7F7"/>
              </a:buClr>
            </a:pPr>
            <a:endParaRPr lang="en-US"/>
          </a:p>
          <a:p>
            <a:pPr lvl="1">
              <a:buClr>
                <a:srgbClr val="F7F7F7"/>
              </a:buClr>
            </a:pPr>
            <a:endParaRPr lang="en-US" b="1"/>
          </a:p>
        </p:txBody>
      </p:sp>
    </p:spTree>
    <p:extLst>
      <p:ext uri="{BB962C8B-B14F-4D97-AF65-F5344CB8AC3E}">
        <p14:creationId xmlns:p14="http://schemas.microsoft.com/office/powerpoint/2010/main" val="166073726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33" name="Freeform: Shape 3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5" name="Rectangle 3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Fit Plane </a:t>
            </a: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8931" y="2548281"/>
            <a:ext cx="5122606" cy="3658689"/>
          </a:xfrm>
        </p:spPr>
        <p:txBody>
          <a:bodyPr vert="horz" lIns="91440" tIns="45720" rIns="91440" bIns="45720" rtlCol="0" anchor="t">
            <a:normAutofit/>
          </a:bodyPr>
          <a:lstStyle/>
          <a:p>
            <a:r>
              <a:rPr lang="en-US" dirty="0"/>
              <a:t>Part 1f</a:t>
            </a:r>
          </a:p>
          <a:p>
            <a:pPr>
              <a:buClr>
                <a:srgbClr val="F7F7F7"/>
              </a:buClr>
              <a:buFont typeface="Wingdings 3"/>
            </a:pPr>
            <a:r>
              <a:rPr lang="en-US" dirty="0"/>
              <a:t>Then, we used </a:t>
            </a:r>
            <a:r>
              <a:rPr lang="en-US" dirty="0" err="1"/>
              <a:t>pcfitplane</a:t>
            </a:r>
            <a:r>
              <a:rPr lang="en-US" dirty="0"/>
              <a:t> to return a plane model that goes through the point cloud and is robust to outliers. </a:t>
            </a:r>
          </a:p>
          <a:p>
            <a:pPr>
              <a:buClr>
                <a:srgbClr val="F7F7F7"/>
              </a:buClr>
              <a:buFont typeface="Wingdings 3"/>
            </a:pPr>
            <a:r>
              <a:rPr lang="en-US" dirty="0"/>
              <a:t>It returns a set of inliers outliers, and the plane road.</a:t>
            </a:r>
          </a:p>
          <a:p>
            <a:pPr>
              <a:buClr>
                <a:srgbClr val="F7F7F7"/>
              </a:buClr>
              <a:buFont typeface="Wingdings 3"/>
            </a:pPr>
            <a:endParaRPr lang="en-US" dirty="0"/>
          </a:p>
          <a:p>
            <a:pPr>
              <a:buClr>
                <a:srgbClr val="F7F7F7"/>
              </a:buClr>
              <a:buFont typeface="Wingdings 3"/>
            </a:pPr>
            <a:endParaRPr lang="en-US"/>
          </a:p>
          <a:p>
            <a:pPr lvl="2">
              <a:buClr>
                <a:srgbClr val="F7F7F7"/>
              </a:buClr>
              <a:buFont typeface="Wingdings 3"/>
            </a:pPr>
            <a:endParaRPr lang="en-US" b="1"/>
          </a:p>
          <a:p>
            <a:pPr lvl="1">
              <a:buClr>
                <a:srgbClr val="F7F7F7"/>
              </a:buClr>
            </a:pPr>
            <a:endParaRPr lang="en-US"/>
          </a:p>
          <a:p>
            <a:pPr lvl="1">
              <a:buClr>
                <a:srgbClr val="F7F7F7"/>
              </a:buClr>
            </a:pPr>
            <a:endParaRPr lang="en-US" b="1"/>
          </a:p>
        </p:txBody>
      </p:sp>
      <p:pic>
        <p:nvPicPr>
          <p:cNvPr id="4" name="Picture 5">
            <a:extLst>
              <a:ext uri="{FF2B5EF4-FFF2-40B4-BE49-F238E27FC236}">
                <a16:creationId xmlns:a16="http://schemas.microsoft.com/office/drawing/2014/main" id="{5808AF6C-30E7-4CD4-9B87-8B7F5B2F6C4E}"/>
              </a:ext>
            </a:extLst>
          </p:cNvPr>
          <p:cNvPicPr>
            <a:picLocks noChangeAspect="1"/>
          </p:cNvPicPr>
          <p:nvPr/>
        </p:nvPicPr>
        <p:blipFill rotWithShape="1">
          <a:blip r:embed="rId2"/>
          <a:srcRect l="15856" t="18557" r="12553" b="5196"/>
          <a:stretch/>
        </p:blipFill>
        <p:spPr>
          <a:xfrm>
            <a:off x="8042956" y="2859088"/>
            <a:ext cx="3560082" cy="3365925"/>
          </a:xfrm>
          <a:prstGeom prst="rect">
            <a:avLst/>
          </a:prstGeom>
        </p:spPr>
      </p:pic>
    </p:spTree>
    <p:extLst>
      <p:ext uri="{BB962C8B-B14F-4D97-AF65-F5344CB8AC3E}">
        <p14:creationId xmlns:p14="http://schemas.microsoft.com/office/powerpoint/2010/main" val="269060416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33" name="Freeform: Shape 3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5" name="Rectangle 3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Road point on the ground plane</a:t>
            </a: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8931" y="2548281"/>
            <a:ext cx="5122606" cy="3658689"/>
          </a:xfrm>
        </p:spPr>
        <p:txBody>
          <a:bodyPr vert="horz" lIns="91440" tIns="45720" rIns="91440" bIns="45720" rtlCol="0" anchor="t">
            <a:normAutofit/>
          </a:bodyPr>
          <a:lstStyle/>
          <a:p>
            <a:r>
              <a:rPr lang="en-US" dirty="0"/>
              <a:t>Part 1e</a:t>
            </a:r>
          </a:p>
          <a:p>
            <a:pPr>
              <a:buClr>
                <a:srgbClr val="F7F7F7"/>
              </a:buClr>
              <a:buFont typeface="Wingdings 3"/>
            </a:pPr>
            <a:r>
              <a:rPr lang="en-US" dirty="0"/>
              <a:t>After getting a set of inliers, we fit a mesh grid through the points</a:t>
            </a:r>
          </a:p>
          <a:p>
            <a:pPr>
              <a:buClr>
                <a:srgbClr val="F7F7F7"/>
              </a:buClr>
              <a:buFont typeface="Wingdings 3"/>
            </a:pPr>
            <a:endParaRPr lang="en-US"/>
          </a:p>
          <a:p>
            <a:pPr lvl="2">
              <a:buClr>
                <a:srgbClr val="F7F7F7"/>
              </a:buClr>
              <a:buFont typeface="Wingdings 3"/>
            </a:pPr>
            <a:endParaRPr lang="en-US" b="1"/>
          </a:p>
          <a:p>
            <a:pPr lvl="1">
              <a:buClr>
                <a:srgbClr val="F7F7F7"/>
              </a:buClr>
            </a:pPr>
            <a:endParaRPr lang="en-US"/>
          </a:p>
          <a:p>
            <a:pPr lvl="1">
              <a:buClr>
                <a:srgbClr val="F7F7F7"/>
              </a:buClr>
            </a:pPr>
            <a:endParaRPr lang="en-US" b="1"/>
          </a:p>
        </p:txBody>
      </p:sp>
      <p:pic>
        <p:nvPicPr>
          <p:cNvPr id="5" name="Picture 5">
            <a:extLst>
              <a:ext uri="{FF2B5EF4-FFF2-40B4-BE49-F238E27FC236}">
                <a16:creationId xmlns:a16="http://schemas.microsoft.com/office/drawing/2014/main" id="{A45C05A2-8B46-4EA0-8D07-729567955B81}"/>
              </a:ext>
            </a:extLst>
          </p:cNvPr>
          <p:cNvPicPr>
            <a:picLocks noChangeAspect="1"/>
          </p:cNvPicPr>
          <p:nvPr/>
        </p:nvPicPr>
        <p:blipFill rotWithShape="1">
          <a:blip r:embed="rId2"/>
          <a:srcRect l="5946" t="20042" r="2643" b="5196"/>
          <a:stretch/>
        </p:blipFill>
        <p:spPr>
          <a:xfrm>
            <a:off x="7770360" y="2798225"/>
            <a:ext cx="3577090" cy="2602450"/>
          </a:xfrm>
          <a:prstGeom prst="rect">
            <a:avLst/>
          </a:prstGeom>
        </p:spPr>
      </p:pic>
    </p:spTree>
    <p:extLst>
      <p:ext uri="{BB962C8B-B14F-4D97-AF65-F5344CB8AC3E}">
        <p14:creationId xmlns:p14="http://schemas.microsoft.com/office/powerpoint/2010/main" val="24869673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A367-57F2-4012-B895-6E48F5C19A5B}"/>
              </a:ext>
            </a:extLst>
          </p:cNvPr>
          <p:cNvSpPr>
            <a:spLocks noGrp="1"/>
          </p:cNvSpPr>
          <p:nvPr>
            <p:ph type="title"/>
          </p:nvPr>
        </p:nvSpPr>
        <p:spPr>
          <a:xfrm>
            <a:off x="647700" y="2724150"/>
            <a:ext cx="9404723" cy="1400530"/>
          </a:xfrm>
        </p:spPr>
        <p:txBody>
          <a:bodyPr/>
          <a:lstStyle/>
          <a:p>
            <a:r>
              <a:rPr lang="en-US" dirty="0"/>
              <a:t>Part 2 – The Cars</a:t>
            </a:r>
          </a:p>
        </p:txBody>
      </p:sp>
    </p:spTree>
    <p:extLst>
      <p:ext uri="{BB962C8B-B14F-4D97-AF65-F5344CB8AC3E}">
        <p14:creationId xmlns:p14="http://schemas.microsoft.com/office/powerpoint/2010/main" val="3261411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A367-57F2-4012-B895-6E48F5C19A5B}"/>
              </a:ext>
            </a:extLst>
          </p:cNvPr>
          <p:cNvSpPr>
            <a:spLocks noGrp="1"/>
          </p:cNvSpPr>
          <p:nvPr>
            <p:ph type="title"/>
          </p:nvPr>
        </p:nvSpPr>
        <p:spPr>
          <a:xfrm>
            <a:off x="933450" y="2724150"/>
            <a:ext cx="9404723" cy="1400530"/>
          </a:xfrm>
        </p:spPr>
        <p:txBody>
          <a:bodyPr/>
          <a:lstStyle/>
          <a:p>
            <a:r>
              <a:rPr lang="en-US" dirty="0"/>
              <a:t>Main Challenges</a:t>
            </a:r>
          </a:p>
        </p:txBody>
      </p:sp>
    </p:spTree>
    <p:extLst>
      <p:ext uri="{BB962C8B-B14F-4D97-AF65-F5344CB8AC3E}">
        <p14:creationId xmlns:p14="http://schemas.microsoft.com/office/powerpoint/2010/main" val="3966382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33" name="Freeform: Shape 3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5" name="Rectangle 3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Main Challenges </a:t>
            </a:r>
            <a:endParaRPr lang="en-US">
              <a:solidFill>
                <a:srgbClr val="EBEBEB"/>
              </a:solidFill>
            </a:endParaRP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9288" y="2547938"/>
            <a:ext cx="11237004" cy="3659187"/>
          </a:xfrm>
        </p:spPr>
        <p:txBody>
          <a:bodyPr vert="horz" lIns="91440" tIns="45720" rIns="91440" bIns="45720" rtlCol="0" anchor="t">
            <a:normAutofit/>
          </a:bodyPr>
          <a:lstStyle/>
          <a:p>
            <a:r>
              <a:rPr lang="en-US" dirty="0"/>
              <a:t>Deciding what features to use for road detection</a:t>
            </a:r>
          </a:p>
          <a:p>
            <a:pPr lvl="1">
              <a:buClr>
                <a:srgbClr val="F7F7F7"/>
              </a:buClr>
            </a:pPr>
            <a:r>
              <a:rPr lang="en-US" dirty="0"/>
              <a:t>Initially used HOG, and got features for every pixel</a:t>
            </a:r>
          </a:p>
          <a:p>
            <a:pPr lvl="1">
              <a:buClr>
                <a:srgbClr val="F7F7F7"/>
              </a:buClr>
            </a:pPr>
            <a:endParaRPr lang="en-US" dirty="0"/>
          </a:p>
          <a:p>
            <a:pPr lvl="1">
              <a:buClr>
                <a:srgbClr val="F7F7F7"/>
              </a:buClr>
            </a:pPr>
            <a:endParaRPr lang="en-US" dirty="0"/>
          </a:p>
          <a:p>
            <a:pPr lvl="1">
              <a:buClr>
                <a:srgbClr val="F7F7F7"/>
              </a:buClr>
            </a:pPr>
            <a:endParaRPr lang="en-US" dirty="0"/>
          </a:p>
          <a:p>
            <a:pPr lvl="1">
              <a:buClr>
                <a:srgbClr val="F7F7F7"/>
              </a:buClr>
            </a:pPr>
            <a:endParaRPr lang="en-US" dirty="0"/>
          </a:p>
          <a:p>
            <a:pPr lvl="1">
              <a:buClr>
                <a:srgbClr val="F7F7F7"/>
              </a:buClr>
            </a:pPr>
            <a:endParaRPr lang="en-US" dirty="0"/>
          </a:p>
          <a:p>
            <a:pPr lvl="1">
              <a:buClr>
                <a:srgbClr val="F7F7F7"/>
              </a:buClr>
            </a:pPr>
            <a:r>
              <a:rPr lang="en-US" dirty="0"/>
              <a:t>In the end we use color, hue 3dY and gradient</a:t>
            </a:r>
          </a:p>
          <a:p>
            <a:pPr lvl="1">
              <a:buClr>
                <a:srgbClr val="F7F7F7"/>
              </a:buClr>
            </a:pPr>
            <a:r>
              <a:rPr lang="en-US" dirty="0"/>
              <a:t>Also we got features for every super pixel</a:t>
            </a:r>
          </a:p>
          <a:p>
            <a:pPr>
              <a:buClr>
                <a:srgbClr val="F7F7F7"/>
              </a:buClr>
              <a:buFont typeface="Wingdings 3"/>
            </a:pPr>
            <a:endParaRPr lang="en-US"/>
          </a:p>
          <a:p>
            <a:pPr lvl="2">
              <a:buClr>
                <a:srgbClr val="F7F7F7"/>
              </a:buClr>
              <a:buFont typeface="Wingdings 3"/>
            </a:pPr>
            <a:endParaRPr lang="en-US" b="1"/>
          </a:p>
          <a:p>
            <a:pPr lvl="1">
              <a:buClr>
                <a:srgbClr val="F7F7F7"/>
              </a:buClr>
            </a:pPr>
            <a:endParaRPr lang="en-US"/>
          </a:p>
          <a:p>
            <a:pPr lvl="1">
              <a:buClr>
                <a:srgbClr val="F7F7F7"/>
              </a:buClr>
            </a:pPr>
            <a:endParaRPr lang="en-US" b="1"/>
          </a:p>
        </p:txBody>
      </p:sp>
      <p:pic>
        <p:nvPicPr>
          <p:cNvPr id="4" name="Picture 5">
            <a:extLst>
              <a:ext uri="{FF2B5EF4-FFF2-40B4-BE49-F238E27FC236}">
                <a16:creationId xmlns:a16="http://schemas.microsoft.com/office/drawing/2014/main" id="{47A5E515-9135-4ACA-85E8-CA210415AE05}"/>
              </a:ext>
            </a:extLst>
          </p:cNvPr>
          <p:cNvPicPr>
            <a:picLocks noChangeAspect="1"/>
          </p:cNvPicPr>
          <p:nvPr/>
        </p:nvPicPr>
        <p:blipFill>
          <a:blip r:embed="rId2"/>
          <a:stretch>
            <a:fillRect/>
          </a:stretch>
        </p:blipFill>
        <p:spPr>
          <a:xfrm>
            <a:off x="1476375" y="3421811"/>
            <a:ext cx="5791200" cy="1754245"/>
          </a:xfrm>
          <a:prstGeom prst="rect">
            <a:avLst/>
          </a:prstGeom>
        </p:spPr>
      </p:pic>
    </p:spTree>
    <p:extLst>
      <p:ext uri="{BB962C8B-B14F-4D97-AF65-F5344CB8AC3E}">
        <p14:creationId xmlns:p14="http://schemas.microsoft.com/office/powerpoint/2010/main" val="337201739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A367-57F2-4012-B895-6E48F5C19A5B}"/>
              </a:ext>
            </a:extLst>
          </p:cNvPr>
          <p:cNvSpPr>
            <a:spLocks noGrp="1"/>
          </p:cNvSpPr>
          <p:nvPr>
            <p:ph type="title"/>
          </p:nvPr>
        </p:nvSpPr>
        <p:spPr>
          <a:xfrm>
            <a:off x="1104900" y="2705100"/>
            <a:ext cx="9404723" cy="1400530"/>
          </a:xfrm>
        </p:spPr>
        <p:txBody>
          <a:bodyPr/>
          <a:lstStyle/>
          <a:p>
            <a:r>
              <a:rPr lang="en-US" dirty="0"/>
              <a:t>Results</a:t>
            </a:r>
          </a:p>
        </p:txBody>
      </p:sp>
    </p:spTree>
    <p:extLst>
      <p:ext uri="{BB962C8B-B14F-4D97-AF65-F5344CB8AC3E}">
        <p14:creationId xmlns:p14="http://schemas.microsoft.com/office/powerpoint/2010/main" val="190211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33" name="Freeform: Shape 3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5" name="Rectangle 3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Results: Predicted GT Road</a:t>
            </a: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9288" y="2547938"/>
            <a:ext cx="4610280" cy="3659187"/>
          </a:xfrm>
        </p:spPr>
        <p:txBody>
          <a:bodyPr vert="horz" lIns="91440" tIns="45720" rIns="91440" bIns="45720" rtlCol="0" anchor="t">
            <a:normAutofit/>
          </a:bodyPr>
          <a:lstStyle/>
          <a:p>
            <a:pPr>
              <a:buClr>
                <a:srgbClr val="F7F7F7"/>
              </a:buClr>
              <a:buFont typeface="Wingdings 3"/>
            </a:pPr>
            <a:r>
              <a:rPr lang="en-US" dirty="0"/>
              <a:t>Trained 94 images</a:t>
            </a:r>
          </a:p>
          <a:p>
            <a:pPr>
              <a:buClr>
                <a:srgbClr val="F7F7F7"/>
              </a:buClr>
              <a:buFont typeface="Wingdings 3"/>
            </a:pPr>
            <a:r>
              <a:rPr lang="en-US" dirty="0"/>
              <a:t>Each took 15 to 30 seconds to compute features</a:t>
            </a:r>
          </a:p>
          <a:p>
            <a:pPr>
              <a:buClr>
                <a:srgbClr val="F7F7F7"/>
              </a:buClr>
              <a:buFont typeface="Wingdings 3"/>
              <a:buChar char=""/>
            </a:pPr>
            <a:r>
              <a:rPr lang="en-US" dirty="0"/>
              <a:t>Total of 48 minutes to train all images</a:t>
            </a:r>
          </a:p>
          <a:p>
            <a:pPr>
              <a:buClr>
                <a:srgbClr val="F7F7F7"/>
              </a:buClr>
              <a:buFont typeface="Wingdings 3"/>
              <a:buChar char=""/>
            </a:pPr>
            <a:endParaRPr lang="en-US" dirty="0"/>
          </a:p>
        </p:txBody>
      </p:sp>
      <p:pic>
        <p:nvPicPr>
          <p:cNvPr id="4" name="Picture 5">
            <a:extLst>
              <a:ext uri="{FF2B5EF4-FFF2-40B4-BE49-F238E27FC236}">
                <a16:creationId xmlns:a16="http://schemas.microsoft.com/office/drawing/2014/main" id="{D1CA296B-A142-43FC-8294-E68A154E1CD0}"/>
              </a:ext>
            </a:extLst>
          </p:cNvPr>
          <p:cNvPicPr>
            <a:picLocks noChangeAspect="1"/>
          </p:cNvPicPr>
          <p:nvPr/>
        </p:nvPicPr>
        <p:blipFill>
          <a:blip r:embed="rId2"/>
          <a:stretch>
            <a:fillRect/>
          </a:stretch>
        </p:blipFill>
        <p:spPr>
          <a:xfrm>
            <a:off x="5271251" y="2332621"/>
            <a:ext cx="6760934" cy="2046594"/>
          </a:xfrm>
          <a:prstGeom prst="rect">
            <a:avLst/>
          </a:prstGeom>
        </p:spPr>
      </p:pic>
      <p:pic>
        <p:nvPicPr>
          <p:cNvPr id="7" name="Picture 7">
            <a:extLst>
              <a:ext uri="{FF2B5EF4-FFF2-40B4-BE49-F238E27FC236}">
                <a16:creationId xmlns:a16="http://schemas.microsoft.com/office/drawing/2014/main" id="{C73F1EE2-EE28-437D-AE1A-20346DCDBABE}"/>
              </a:ext>
            </a:extLst>
          </p:cNvPr>
          <p:cNvPicPr>
            <a:picLocks noChangeAspect="1"/>
          </p:cNvPicPr>
          <p:nvPr/>
        </p:nvPicPr>
        <p:blipFill>
          <a:blip r:embed="rId3"/>
          <a:stretch>
            <a:fillRect/>
          </a:stretch>
        </p:blipFill>
        <p:spPr>
          <a:xfrm>
            <a:off x="5235307" y="4419600"/>
            <a:ext cx="6823485" cy="2044169"/>
          </a:xfrm>
          <a:prstGeom prst="rect">
            <a:avLst/>
          </a:prstGeom>
        </p:spPr>
      </p:pic>
    </p:spTree>
    <p:extLst>
      <p:ext uri="{BB962C8B-B14F-4D97-AF65-F5344CB8AC3E}">
        <p14:creationId xmlns:p14="http://schemas.microsoft.com/office/powerpoint/2010/main" val="206336026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33" name="Freeform: Shape 3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5" name="Rectangle 3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Good Predictions</a:t>
            </a: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8931" y="2548281"/>
            <a:ext cx="5122606" cy="3658689"/>
          </a:xfrm>
        </p:spPr>
        <p:txBody>
          <a:bodyPr vert="horz" lIns="91440" tIns="45720" rIns="91440" bIns="45720" rtlCol="0" anchor="t">
            <a:normAutofit/>
          </a:bodyPr>
          <a:lstStyle/>
          <a:p>
            <a:pPr>
              <a:buClr>
                <a:srgbClr val="F7F7F7"/>
              </a:buClr>
              <a:buFont typeface="Wingdings 3"/>
            </a:pPr>
            <a:endParaRPr lang="en-US"/>
          </a:p>
          <a:p>
            <a:pPr lvl="2">
              <a:buClr>
                <a:srgbClr val="F7F7F7"/>
              </a:buClr>
              <a:buFont typeface="Wingdings 3"/>
            </a:pPr>
            <a:endParaRPr lang="en-US" b="1"/>
          </a:p>
          <a:p>
            <a:pPr lvl="1">
              <a:buClr>
                <a:srgbClr val="F7F7F7"/>
              </a:buClr>
            </a:pPr>
            <a:endParaRPr lang="en-US"/>
          </a:p>
          <a:p>
            <a:pPr lvl="1">
              <a:buClr>
                <a:srgbClr val="F7F7F7"/>
              </a:buClr>
            </a:pPr>
            <a:endParaRPr lang="en-US" b="1"/>
          </a:p>
        </p:txBody>
      </p:sp>
      <p:pic>
        <p:nvPicPr>
          <p:cNvPr id="13" name="Picture 13" descr="000011_prediction.png">
            <a:extLst>
              <a:ext uri="{FF2B5EF4-FFF2-40B4-BE49-F238E27FC236}">
                <a16:creationId xmlns:a16="http://schemas.microsoft.com/office/drawing/2014/main" id="{ECBFC893-F453-4CBB-8408-16E0733624C8}"/>
              </a:ext>
            </a:extLst>
          </p:cNvPr>
          <p:cNvPicPr>
            <a:picLocks noChangeAspect="1"/>
          </p:cNvPicPr>
          <p:nvPr/>
        </p:nvPicPr>
        <p:blipFill>
          <a:blip r:embed="rId2"/>
          <a:stretch>
            <a:fillRect/>
          </a:stretch>
        </p:blipFill>
        <p:spPr>
          <a:xfrm>
            <a:off x="285750" y="2394671"/>
            <a:ext cx="6293793" cy="1906865"/>
          </a:xfrm>
          <a:prstGeom prst="rect">
            <a:avLst/>
          </a:prstGeom>
        </p:spPr>
      </p:pic>
      <p:pic>
        <p:nvPicPr>
          <p:cNvPr id="15" name="Picture 15" descr="000018_prediction.png">
            <a:extLst>
              <a:ext uri="{FF2B5EF4-FFF2-40B4-BE49-F238E27FC236}">
                <a16:creationId xmlns:a16="http://schemas.microsoft.com/office/drawing/2014/main" id="{381BE4AD-C95C-49DC-9C9B-2407C3DAEFB2}"/>
              </a:ext>
            </a:extLst>
          </p:cNvPr>
          <p:cNvPicPr>
            <a:picLocks noChangeAspect="1"/>
          </p:cNvPicPr>
          <p:nvPr/>
        </p:nvPicPr>
        <p:blipFill>
          <a:blip r:embed="rId3"/>
          <a:stretch>
            <a:fillRect/>
          </a:stretch>
        </p:blipFill>
        <p:spPr>
          <a:xfrm>
            <a:off x="238125" y="4505325"/>
            <a:ext cx="6273686" cy="1881566"/>
          </a:xfrm>
          <a:prstGeom prst="rect">
            <a:avLst/>
          </a:prstGeom>
        </p:spPr>
      </p:pic>
      <p:sp>
        <p:nvSpPr>
          <p:cNvPr id="17" name="TextBox 16">
            <a:extLst>
              <a:ext uri="{FF2B5EF4-FFF2-40B4-BE49-F238E27FC236}">
                <a16:creationId xmlns:a16="http://schemas.microsoft.com/office/drawing/2014/main" id="{C84FA094-17FD-450D-88A6-E312194EFD14}"/>
              </a:ext>
            </a:extLst>
          </p:cNvPr>
          <p:cNvSpPr txBox="1"/>
          <p:nvPr/>
        </p:nvSpPr>
        <p:spPr>
          <a:xfrm>
            <a:off x="6802120" y="3629025"/>
            <a:ext cx="4929188"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latin typeface="Calibri"/>
              </a:rPr>
              <a:t>Very few non-road object are detected as road</a:t>
            </a:r>
          </a:p>
          <a:p>
            <a:pPr marL="457200" indent="-457200">
              <a:buFont typeface="Arial"/>
              <a:buChar char="•"/>
            </a:pPr>
            <a:r>
              <a:rPr lang="en-US" sz="2800" dirty="0">
                <a:latin typeface="Calibri"/>
              </a:rPr>
              <a:t>Detects most of the road as 'road'</a:t>
            </a:r>
          </a:p>
          <a:p>
            <a:endParaRPr lang="en-US" sz="3200" dirty="0"/>
          </a:p>
        </p:txBody>
      </p:sp>
    </p:spTree>
    <p:extLst>
      <p:ext uri="{BB962C8B-B14F-4D97-AF65-F5344CB8AC3E}">
        <p14:creationId xmlns:p14="http://schemas.microsoft.com/office/powerpoint/2010/main" val="244959286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77D4C-46D9-41ED-A504-C1002CEBCEE1}"/>
              </a:ext>
            </a:extLst>
          </p:cNvPr>
          <p:cNvSpPr>
            <a:spLocks noGrp="1"/>
          </p:cNvSpPr>
          <p:nvPr>
            <p:ph type="title"/>
          </p:nvPr>
        </p:nvSpPr>
        <p:spPr/>
        <p:txBody>
          <a:bodyPr/>
          <a:lstStyle/>
          <a:p>
            <a:r>
              <a:rPr lang="en-US" dirty="0"/>
              <a:t>Intro</a:t>
            </a:r>
          </a:p>
        </p:txBody>
      </p:sp>
      <p:sp>
        <p:nvSpPr>
          <p:cNvPr id="7" name="Content Placeholder 6">
            <a:extLst>
              <a:ext uri="{FF2B5EF4-FFF2-40B4-BE49-F238E27FC236}">
                <a16:creationId xmlns:a16="http://schemas.microsoft.com/office/drawing/2014/main" id="{B6528CA7-D1F5-4C35-9BBA-D393973DD0E0}"/>
              </a:ext>
            </a:extLst>
          </p:cNvPr>
          <p:cNvSpPr>
            <a:spLocks noGrp="1"/>
          </p:cNvSpPr>
          <p:nvPr>
            <p:ph idx="1"/>
          </p:nvPr>
        </p:nvSpPr>
        <p:spPr/>
        <p:txBody>
          <a:bodyPr vert="horz" lIns="91440" tIns="45720" rIns="91440" bIns="45720" rtlCol="0" anchor="t">
            <a:normAutofit/>
          </a:bodyPr>
          <a:lstStyle/>
          <a:p>
            <a:r>
              <a:rPr lang="en-US" dirty="0"/>
              <a:t>Part 1: Finding the road </a:t>
            </a:r>
            <a:endParaRPr lang="en-US"/>
          </a:p>
          <a:p>
            <a:pPr>
              <a:buClr>
                <a:srgbClr val="8AD0D6"/>
              </a:buClr>
            </a:pPr>
            <a:r>
              <a:rPr lang="en-US" dirty="0"/>
              <a:t>Part 2: Finding cars and their viewpoints</a:t>
            </a:r>
          </a:p>
        </p:txBody>
      </p:sp>
    </p:spTree>
    <p:extLst>
      <p:ext uri="{BB962C8B-B14F-4D97-AF65-F5344CB8AC3E}">
        <p14:creationId xmlns:p14="http://schemas.microsoft.com/office/powerpoint/2010/main" val="2757974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33" name="Freeform: Shape 3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5" name="Rectangle 3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Bad Predictions</a:t>
            </a:r>
            <a:endParaRPr lang="en-US" dirty="0" err="1">
              <a:solidFill>
                <a:srgbClr val="EBEBEB"/>
              </a:solidFill>
            </a:endParaRP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8931" y="2548281"/>
            <a:ext cx="5122606" cy="3658689"/>
          </a:xfrm>
        </p:spPr>
        <p:txBody>
          <a:bodyPr vert="horz" lIns="91440" tIns="45720" rIns="91440" bIns="45720" rtlCol="0" anchor="t">
            <a:normAutofit/>
          </a:bodyPr>
          <a:lstStyle/>
          <a:p>
            <a:pPr>
              <a:buClr>
                <a:srgbClr val="F7F7F7"/>
              </a:buClr>
              <a:buFont typeface="Wingdings 3"/>
            </a:pPr>
            <a:endParaRPr lang="en-US"/>
          </a:p>
          <a:p>
            <a:pPr lvl="2">
              <a:buClr>
                <a:srgbClr val="F7F7F7"/>
              </a:buClr>
              <a:buFont typeface="Wingdings 3"/>
            </a:pPr>
            <a:endParaRPr lang="en-US" b="1"/>
          </a:p>
          <a:p>
            <a:pPr lvl="1">
              <a:buClr>
                <a:srgbClr val="F7F7F7"/>
              </a:buClr>
            </a:pPr>
            <a:endParaRPr lang="en-US"/>
          </a:p>
          <a:p>
            <a:pPr lvl="1">
              <a:buClr>
                <a:srgbClr val="F7F7F7"/>
              </a:buClr>
            </a:pPr>
            <a:endParaRPr lang="en-US" b="1"/>
          </a:p>
        </p:txBody>
      </p:sp>
      <p:sp>
        <p:nvSpPr>
          <p:cNvPr id="12" name="TextBox 11">
            <a:extLst>
              <a:ext uri="{FF2B5EF4-FFF2-40B4-BE49-F238E27FC236}">
                <a16:creationId xmlns:a16="http://schemas.microsoft.com/office/drawing/2014/main" id="{37728604-C417-4076-9DD1-CB666FD034EA}"/>
              </a:ext>
            </a:extLst>
          </p:cNvPr>
          <p:cNvSpPr txBox="1"/>
          <p:nvPr/>
        </p:nvSpPr>
        <p:spPr>
          <a:xfrm>
            <a:off x="7105650" y="2431249"/>
            <a:ext cx="4929188" cy="41549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rPr>
              <a:t>There are 2 possible solutions to these issues: </a:t>
            </a:r>
          </a:p>
          <a:p>
            <a:pPr marL="342900" indent="-342900">
              <a:buFont typeface="Arial"/>
              <a:buChar char="•"/>
            </a:pPr>
            <a:r>
              <a:rPr lang="en-US" sz="2000" dirty="0">
                <a:latin typeface="Calibri"/>
              </a:rPr>
              <a:t>One is to further tune the parameters like what features we use and how many random </a:t>
            </a:r>
            <a:r>
              <a:rPr lang="en-US" sz="2000" dirty="0" err="1">
                <a:latin typeface="Calibri"/>
              </a:rPr>
              <a:t>superpixels</a:t>
            </a:r>
            <a:r>
              <a:rPr lang="en-US" sz="2000" dirty="0">
                <a:latin typeface="Calibri"/>
              </a:rPr>
              <a:t> we choose. For example, we noticed that using histogram of hue values (as suggested by our professor), as one of our features greatly improved the results.</a:t>
            </a:r>
          </a:p>
          <a:p>
            <a:pPr marL="342900" indent="-342900">
              <a:buFont typeface="Arial"/>
              <a:buChar char="•"/>
            </a:pPr>
            <a:r>
              <a:rPr lang="en-US" sz="2000" dirty="0">
                <a:latin typeface="Calibri"/>
              </a:rPr>
              <a:t>The other option is to use </a:t>
            </a:r>
            <a:r>
              <a:rPr lang="en-US" sz="2000" dirty="0" err="1">
                <a:latin typeface="Calibri"/>
              </a:rPr>
              <a:t>ransac</a:t>
            </a:r>
            <a:r>
              <a:rPr lang="en-US" sz="2000" dirty="0">
                <a:latin typeface="Calibri"/>
              </a:rPr>
              <a:t> to only take predicted </a:t>
            </a:r>
            <a:r>
              <a:rPr lang="en-US" sz="2000" dirty="0" err="1">
                <a:latin typeface="Calibri"/>
              </a:rPr>
              <a:t>superpixels</a:t>
            </a:r>
            <a:r>
              <a:rPr lang="en-US" sz="2000" dirty="0">
                <a:latin typeface="Calibri"/>
              </a:rPr>
              <a:t> that lie on the ground plane. </a:t>
            </a:r>
            <a:endParaRPr lang="en-US"/>
          </a:p>
          <a:p>
            <a:endParaRPr lang="en-US" sz="2400" dirty="0"/>
          </a:p>
        </p:txBody>
      </p:sp>
      <p:pic>
        <p:nvPicPr>
          <p:cNvPr id="4" name="Picture 5">
            <a:extLst>
              <a:ext uri="{FF2B5EF4-FFF2-40B4-BE49-F238E27FC236}">
                <a16:creationId xmlns:a16="http://schemas.microsoft.com/office/drawing/2014/main" id="{255041CD-5EA5-41AF-982B-C58620E611FD}"/>
              </a:ext>
            </a:extLst>
          </p:cNvPr>
          <p:cNvPicPr>
            <a:picLocks noChangeAspect="1"/>
          </p:cNvPicPr>
          <p:nvPr/>
        </p:nvPicPr>
        <p:blipFill>
          <a:blip r:embed="rId2"/>
          <a:stretch>
            <a:fillRect/>
          </a:stretch>
        </p:blipFill>
        <p:spPr>
          <a:xfrm>
            <a:off x="649288" y="4508500"/>
            <a:ext cx="6275204" cy="1906865"/>
          </a:xfrm>
          <a:prstGeom prst="rect">
            <a:avLst/>
          </a:prstGeom>
        </p:spPr>
      </p:pic>
      <p:pic>
        <p:nvPicPr>
          <p:cNvPr id="7" name="Picture 7" descr="24133435_10212735447974333_1592752784_n.png">
            <a:extLst>
              <a:ext uri="{FF2B5EF4-FFF2-40B4-BE49-F238E27FC236}">
                <a16:creationId xmlns:a16="http://schemas.microsoft.com/office/drawing/2014/main" id="{F4A7433E-77A4-4F2D-A61C-7A31E51E4A18}"/>
              </a:ext>
            </a:extLst>
          </p:cNvPr>
          <p:cNvPicPr>
            <a:picLocks noChangeAspect="1"/>
          </p:cNvPicPr>
          <p:nvPr/>
        </p:nvPicPr>
        <p:blipFill>
          <a:blip r:embed="rId3"/>
          <a:stretch>
            <a:fillRect/>
          </a:stretch>
        </p:blipFill>
        <p:spPr>
          <a:xfrm>
            <a:off x="649288" y="2505075"/>
            <a:ext cx="6243637" cy="1872456"/>
          </a:xfrm>
          <a:prstGeom prst="rect">
            <a:avLst/>
          </a:prstGeom>
        </p:spPr>
      </p:pic>
    </p:spTree>
    <p:extLst>
      <p:ext uri="{BB962C8B-B14F-4D97-AF65-F5344CB8AC3E}">
        <p14:creationId xmlns:p14="http://schemas.microsoft.com/office/powerpoint/2010/main" val="365216864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13" name="Freeform: Shape 1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5" name="Rectangle 1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AE53763-ED83-43E3-99AF-73157F655C3C}"/>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Intro</a:t>
            </a:r>
          </a:p>
        </p:txBody>
      </p:sp>
      <p:sp>
        <p:nvSpPr>
          <p:cNvPr id="10" name="Content Placeholder 2">
            <a:extLst>
              <a:ext uri="{FF2B5EF4-FFF2-40B4-BE49-F238E27FC236}">
                <a16:creationId xmlns:a16="http://schemas.microsoft.com/office/drawing/2014/main" id="{9093912B-BCA0-46E3-A1C3-2B5987DC3654}"/>
              </a:ext>
            </a:extLst>
          </p:cNvPr>
          <p:cNvSpPr>
            <a:spLocks noGrp="1"/>
          </p:cNvSpPr>
          <p:nvPr/>
        </p:nvSpPr>
        <p:spPr>
          <a:xfrm>
            <a:off x="342900" y="2809875"/>
            <a:ext cx="11237004" cy="3659187"/>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rgbClr val="F7F7F7"/>
              </a:buClr>
            </a:pPr>
            <a:r>
              <a:rPr lang="en-US" dirty="0"/>
              <a:t>Goal</a:t>
            </a:r>
          </a:p>
          <a:p>
            <a:pPr lvl="1">
              <a:buClr>
                <a:srgbClr val="F7F7F7"/>
              </a:buClr>
            </a:pPr>
            <a:r>
              <a:rPr lang="en-US" dirty="0"/>
              <a:t>Identify the road and cars in an image</a:t>
            </a:r>
          </a:p>
          <a:p>
            <a:pPr>
              <a:buClr>
                <a:srgbClr val="F7F7F7"/>
              </a:buClr>
            </a:pPr>
            <a:r>
              <a:rPr lang="en-US" dirty="0"/>
              <a:t>Motivation</a:t>
            </a:r>
          </a:p>
          <a:p>
            <a:pPr lvl="1">
              <a:buClr>
                <a:srgbClr val="F7F7F7"/>
              </a:buClr>
            </a:pPr>
            <a:r>
              <a:rPr lang="en-US" dirty="0"/>
              <a:t>Save lives, make life easier </a:t>
            </a:r>
          </a:p>
          <a:p>
            <a:pPr lvl="1">
              <a:buClr>
                <a:srgbClr val="F7F7F7"/>
              </a:buClr>
            </a:pPr>
            <a:r>
              <a:rPr lang="en-US" dirty="0"/>
              <a:t>We get to use what we learned in a real life application</a:t>
            </a:r>
          </a:p>
          <a:p>
            <a:pPr lvl="1">
              <a:buClr>
                <a:srgbClr val="F7F7F7"/>
              </a:buClr>
            </a:pPr>
            <a:r>
              <a:rPr lang="en-US" dirty="0"/>
              <a:t>More and more cars have this technology </a:t>
            </a:r>
          </a:p>
          <a:p>
            <a:pPr lvl="1">
              <a:buClr>
                <a:srgbClr val="F7F7F7"/>
              </a:buClr>
            </a:pPr>
            <a:endParaRPr lang="en-US" dirty="0"/>
          </a:p>
        </p:txBody>
      </p:sp>
    </p:spTree>
    <p:extLst>
      <p:ext uri="{BB962C8B-B14F-4D97-AF65-F5344CB8AC3E}">
        <p14:creationId xmlns:p14="http://schemas.microsoft.com/office/powerpoint/2010/main" val="949581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13" name="Freeform: Shape 1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5" name="Rectangle 1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AE53763-ED83-43E3-99AF-73157F655C3C}"/>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Intro</a:t>
            </a:r>
          </a:p>
        </p:txBody>
      </p:sp>
      <p:sp>
        <p:nvSpPr>
          <p:cNvPr id="10" name="Content Placeholder 2">
            <a:extLst>
              <a:ext uri="{FF2B5EF4-FFF2-40B4-BE49-F238E27FC236}">
                <a16:creationId xmlns:a16="http://schemas.microsoft.com/office/drawing/2014/main" id="{9093912B-BCA0-46E3-A1C3-2B5987DC3654}"/>
              </a:ext>
            </a:extLst>
          </p:cNvPr>
          <p:cNvSpPr>
            <a:spLocks noGrp="1"/>
          </p:cNvSpPr>
          <p:nvPr/>
        </p:nvSpPr>
        <p:spPr>
          <a:xfrm>
            <a:off x="342900" y="2809875"/>
            <a:ext cx="11237004" cy="3659187"/>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lvl="1">
              <a:buClr>
                <a:srgbClr val="F7F7F7"/>
              </a:buClr>
            </a:pPr>
            <a:endParaRPr lang="en-US" dirty="0"/>
          </a:p>
          <a:p>
            <a:pPr lvl="1">
              <a:buClr>
                <a:srgbClr val="F7F7F7"/>
              </a:buClr>
            </a:pPr>
            <a:r>
              <a:rPr lang="en-US" dirty="0"/>
              <a:t>We all contributed equally to all parts of this challenging project, and there isn’t an  easy to say who did what part. However below are the rough divisions as requested by the TA.</a:t>
            </a:r>
            <a:endParaRPr lang="en-US" b="1" dirty="0"/>
          </a:p>
          <a:p>
            <a:pPr lvl="1">
              <a:buClr>
                <a:srgbClr val="F7F7F7"/>
              </a:buClr>
              <a:buFont typeface="Wingdings 3"/>
            </a:pPr>
            <a:endParaRPr lang="en-US" b="1" dirty="0"/>
          </a:p>
          <a:p>
            <a:pPr lvl="1">
              <a:buClr>
                <a:srgbClr val="F7F7F7"/>
              </a:buClr>
              <a:buFont typeface="Wingdings 3"/>
            </a:pPr>
            <a:r>
              <a:rPr lang="en-US" dirty="0"/>
              <a:t>Murali: Found the disparity, depth, fit the plane for the road &amp; detected cars. Part 1b,c,f &amp; 2b</a:t>
            </a:r>
          </a:p>
          <a:p>
            <a:pPr lvl="1">
              <a:buClr>
                <a:srgbClr val="F7F7F7"/>
              </a:buClr>
              <a:buFont typeface="Wingdings 3"/>
            </a:pPr>
            <a:r>
              <a:rPr lang="en-US" dirty="0" err="1"/>
              <a:t>Hongman</a:t>
            </a:r>
            <a:r>
              <a:rPr lang="en-US" dirty="0"/>
              <a:t>: trained viewpoint classifiers, predicted viewpoint &amp; the 3d bounding box. Part 2 </a:t>
            </a:r>
            <a:r>
              <a:rPr lang="en-US" dirty="0" err="1"/>
              <a:t>c,d,e</a:t>
            </a:r>
          </a:p>
          <a:p>
            <a:pPr lvl="1">
              <a:buClr>
                <a:srgbClr val="F7F7F7"/>
              </a:buClr>
              <a:buFont typeface="Wingdings 3"/>
            </a:pPr>
            <a:r>
              <a:rPr lang="en-US" dirty="0" err="1"/>
              <a:t>Vibhavi</a:t>
            </a:r>
            <a:r>
              <a:rPr lang="en-US" dirty="0"/>
              <a:t>: trained road classifiers, predicted road &amp; plotted 3d point cloud. Part 1d,e,g</a:t>
            </a:r>
          </a:p>
          <a:p>
            <a:pPr lvl="1">
              <a:buClr>
                <a:srgbClr val="F7F7F7"/>
              </a:buClr>
            </a:pPr>
            <a:endParaRPr lang="en-US" b="1" dirty="0"/>
          </a:p>
        </p:txBody>
      </p:sp>
    </p:spTree>
    <p:extLst>
      <p:ext uri="{BB962C8B-B14F-4D97-AF65-F5344CB8AC3E}">
        <p14:creationId xmlns:p14="http://schemas.microsoft.com/office/powerpoint/2010/main" val="21898367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A367-57F2-4012-B895-6E48F5C19A5B}"/>
              </a:ext>
            </a:extLst>
          </p:cNvPr>
          <p:cNvSpPr>
            <a:spLocks noGrp="1"/>
          </p:cNvSpPr>
          <p:nvPr>
            <p:ph type="title"/>
          </p:nvPr>
        </p:nvSpPr>
        <p:spPr>
          <a:xfrm>
            <a:off x="647700" y="2752725"/>
            <a:ext cx="9404723" cy="1400530"/>
          </a:xfrm>
        </p:spPr>
        <p:txBody>
          <a:bodyPr/>
          <a:lstStyle/>
          <a:p>
            <a:r>
              <a:rPr lang="en-US" dirty="0"/>
              <a:t>Part 1 – The Road</a:t>
            </a:r>
          </a:p>
        </p:txBody>
      </p:sp>
    </p:spTree>
    <p:extLst>
      <p:ext uri="{BB962C8B-B14F-4D97-AF65-F5344CB8AC3E}">
        <p14:creationId xmlns:p14="http://schemas.microsoft.com/office/powerpoint/2010/main" val="39470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13" name="Freeform: Shape 1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4" name="Picture 4">
            <a:extLst>
              <a:ext uri="{FF2B5EF4-FFF2-40B4-BE49-F238E27FC236}">
                <a16:creationId xmlns:a16="http://schemas.microsoft.com/office/drawing/2014/main" id="{0C6632F2-2971-4636-981B-C1D9137092A2}"/>
              </a:ext>
            </a:extLst>
          </p:cNvPr>
          <p:cNvPicPr>
            <a:picLocks noChangeAspect="1"/>
          </p:cNvPicPr>
          <p:nvPr/>
        </p:nvPicPr>
        <p:blipFill>
          <a:blip r:embed="rId2"/>
          <a:stretch>
            <a:fillRect/>
          </a:stretch>
        </p:blipFill>
        <p:spPr>
          <a:xfrm>
            <a:off x="6091238" y="3372985"/>
            <a:ext cx="6056232" cy="1830840"/>
          </a:xfrm>
          <a:prstGeom prst="rect">
            <a:avLst/>
          </a:prstGeom>
          <a:effectLst/>
        </p:spPr>
      </p:pic>
      <p:sp>
        <p:nvSpPr>
          <p:cNvPr id="15" name="Rectangle 1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AE53763-ED83-43E3-99AF-73157F655C3C}"/>
              </a:ext>
            </a:extLst>
          </p:cNvPr>
          <p:cNvSpPr>
            <a:spLocks noGrp="1"/>
          </p:cNvSpPr>
          <p:nvPr>
            <p:ph type="title"/>
          </p:nvPr>
        </p:nvSpPr>
        <p:spPr>
          <a:xfrm>
            <a:off x="648930" y="629267"/>
            <a:ext cx="9252154" cy="1016654"/>
          </a:xfrm>
        </p:spPr>
        <p:txBody>
          <a:bodyPr>
            <a:normAutofit/>
          </a:bodyPr>
          <a:lstStyle/>
          <a:p>
            <a:r>
              <a:rPr lang="en-US">
                <a:solidFill>
                  <a:srgbClr val="EBEBEB"/>
                </a:solidFill>
              </a:rPr>
              <a:t>Disparity</a:t>
            </a:r>
          </a:p>
        </p:txBody>
      </p:sp>
      <p:sp>
        <p:nvSpPr>
          <p:cNvPr id="3" name="Content Placeholder 2">
            <a:extLst>
              <a:ext uri="{FF2B5EF4-FFF2-40B4-BE49-F238E27FC236}">
                <a16:creationId xmlns:a16="http://schemas.microsoft.com/office/drawing/2014/main" id="{ADEC55DD-5DF5-4947-BBFF-ACE029519C97}"/>
              </a:ext>
            </a:extLst>
          </p:cNvPr>
          <p:cNvSpPr>
            <a:spLocks noGrp="1"/>
          </p:cNvSpPr>
          <p:nvPr>
            <p:ph idx="1"/>
          </p:nvPr>
        </p:nvSpPr>
        <p:spPr>
          <a:xfrm>
            <a:off x="648931" y="2548281"/>
            <a:ext cx="5122606" cy="3658689"/>
          </a:xfrm>
        </p:spPr>
        <p:txBody>
          <a:bodyPr vert="horz" lIns="91440" tIns="45720" rIns="91440" bIns="45720" rtlCol="0" anchor="t">
            <a:normAutofit/>
          </a:bodyPr>
          <a:lstStyle/>
          <a:p>
            <a:pPr>
              <a:lnSpc>
                <a:spcPct val="90000"/>
              </a:lnSpc>
            </a:pPr>
            <a:r>
              <a:rPr lang="en-US" dirty="0"/>
              <a:t>Part 1b</a:t>
            </a:r>
            <a:endParaRPr lang="en-US"/>
          </a:p>
          <a:p>
            <a:pPr>
              <a:lnSpc>
                <a:spcPct val="90000"/>
              </a:lnSpc>
              <a:buClr>
                <a:srgbClr val="8AD0D6"/>
              </a:buClr>
            </a:pPr>
            <a:r>
              <a:rPr lang="en-US" dirty="0"/>
              <a:t>To find the disparity map, we took the left and right images and used the build-in disparity method to return the disparity values and save them. </a:t>
            </a:r>
          </a:p>
          <a:p>
            <a:pPr>
              <a:lnSpc>
                <a:spcPct val="90000"/>
              </a:lnSpc>
              <a:buClr>
                <a:srgbClr val="8AD0D6"/>
              </a:buClr>
            </a:pPr>
            <a:r>
              <a:rPr lang="en-US" dirty="0"/>
              <a:t>With the Disparity Range of [0 16*15] and a patch size of 15 </a:t>
            </a:r>
          </a:p>
        </p:txBody>
      </p:sp>
    </p:spTree>
    <p:extLst>
      <p:ext uri="{BB962C8B-B14F-4D97-AF65-F5344CB8AC3E}">
        <p14:creationId xmlns:p14="http://schemas.microsoft.com/office/powerpoint/2010/main" val="27328552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13" name="Freeform: Shape 1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4" name="Picture 4">
            <a:extLst>
              <a:ext uri="{FF2B5EF4-FFF2-40B4-BE49-F238E27FC236}">
                <a16:creationId xmlns:a16="http://schemas.microsoft.com/office/drawing/2014/main" id="{E598A6FF-670B-44FC-BA06-B6B4CA817D2F}"/>
              </a:ext>
            </a:extLst>
          </p:cNvPr>
          <p:cNvPicPr>
            <a:picLocks noChangeAspect="1"/>
          </p:cNvPicPr>
          <p:nvPr/>
        </p:nvPicPr>
        <p:blipFill>
          <a:blip r:embed="rId2"/>
          <a:stretch>
            <a:fillRect/>
          </a:stretch>
        </p:blipFill>
        <p:spPr>
          <a:xfrm>
            <a:off x="6091916" y="3111787"/>
            <a:ext cx="5451627" cy="2535006"/>
          </a:xfrm>
          <a:prstGeom prst="rect">
            <a:avLst/>
          </a:prstGeom>
          <a:effectLst/>
        </p:spPr>
      </p:pic>
      <p:sp>
        <p:nvSpPr>
          <p:cNvPr id="15" name="Rectangle 1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a:solidFill>
                  <a:srgbClr val="EBEBEB"/>
                </a:solidFill>
              </a:rPr>
              <a:t>Depth</a:t>
            </a: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9288" y="2547938"/>
            <a:ext cx="6048147" cy="3659187"/>
          </a:xfrm>
        </p:spPr>
        <p:txBody>
          <a:bodyPr vert="horz" lIns="91440" tIns="45720" rIns="91440" bIns="45720" rtlCol="0" anchor="t">
            <a:normAutofit/>
          </a:bodyPr>
          <a:lstStyle/>
          <a:p>
            <a:r>
              <a:rPr lang="en-US" dirty="0"/>
              <a:t>Part 1c</a:t>
            </a:r>
          </a:p>
          <a:p>
            <a:pPr>
              <a:buClr>
                <a:srgbClr val="8AD0D6"/>
              </a:buClr>
            </a:pPr>
            <a:r>
              <a:rPr lang="en-US" dirty="0"/>
              <a:t>Now that we had the disparity map and the calibration values, we could find the depth of the image using:</a:t>
            </a:r>
          </a:p>
          <a:p>
            <a:pPr>
              <a:buClr>
                <a:srgbClr val="8AD0D6"/>
              </a:buClr>
            </a:pPr>
            <a:endParaRPr lang="en-US" dirty="0"/>
          </a:p>
          <a:p>
            <a:pPr>
              <a:buClr>
                <a:srgbClr val="8AD0D6"/>
              </a:buClr>
            </a:pPr>
            <a:r>
              <a:rPr lang="en-US" b="1" i="1" dirty="0"/>
              <a:t>depth = </a:t>
            </a:r>
            <a:r>
              <a:rPr lang="en-US" b="1" i="1" dirty="0" err="1"/>
              <a:t>calib.f</a:t>
            </a:r>
            <a:r>
              <a:rPr lang="en-US" b="1" i="1" dirty="0"/>
              <a:t> * </a:t>
            </a:r>
            <a:r>
              <a:rPr lang="en-US" b="1" i="1" dirty="0" err="1"/>
              <a:t>calib.baseline</a:t>
            </a:r>
            <a:r>
              <a:rPr lang="en-US" b="1" i="1" dirty="0"/>
              <a:t> / disparity;</a:t>
            </a:r>
            <a:endParaRPr lang="en-US"/>
          </a:p>
          <a:p>
            <a:pPr>
              <a:buClr>
                <a:srgbClr val="8AD0D6"/>
              </a:buClr>
            </a:pPr>
            <a:endParaRPr lang="en-US" dirty="0"/>
          </a:p>
        </p:txBody>
      </p:sp>
    </p:spTree>
    <p:extLst>
      <p:ext uri="{BB962C8B-B14F-4D97-AF65-F5344CB8AC3E}">
        <p14:creationId xmlns:p14="http://schemas.microsoft.com/office/powerpoint/2010/main" val="403894625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13" name="Freeform: Shape 1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5" name="Rectangle 1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Training </a:t>
            </a: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9288" y="2547938"/>
            <a:ext cx="11309576" cy="3659187"/>
          </a:xfrm>
        </p:spPr>
        <p:txBody>
          <a:bodyPr vert="horz" lIns="91440" tIns="45720" rIns="91440" bIns="45720" rtlCol="0" anchor="t">
            <a:normAutofit/>
          </a:bodyPr>
          <a:lstStyle/>
          <a:p>
            <a:r>
              <a:rPr lang="en-US" dirty="0"/>
              <a:t>Part 1d</a:t>
            </a:r>
          </a:p>
          <a:p>
            <a:pPr>
              <a:buClr>
                <a:srgbClr val="F7F7F7"/>
              </a:buClr>
            </a:pPr>
            <a:r>
              <a:rPr lang="en-US" dirty="0"/>
              <a:t>First Attempt: </a:t>
            </a:r>
          </a:p>
          <a:p>
            <a:pPr lvl="1">
              <a:buClr>
                <a:srgbClr val="F7F7F7"/>
              </a:buClr>
            </a:pPr>
            <a:r>
              <a:rPr lang="en-US" dirty="0"/>
              <a:t>We computed features for every pixel</a:t>
            </a:r>
          </a:p>
          <a:p>
            <a:pPr lvl="1">
              <a:buClr>
                <a:srgbClr val="F7F7F7"/>
              </a:buClr>
            </a:pPr>
            <a:r>
              <a:rPr lang="en-US" dirty="0"/>
              <a:t>We also used HOG as a feature</a:t>
            </a:r>
          </a:p>
          <a:p>
            <a:pPr lvl="1">
              <a:buClr>
                <a:srgbClr val="F7F7F7"/>
              </a:buClr>
            </a:pPr>
            <a:r>
              <a:rPr lang="en-US" dirty="0"/>
              <a:t>This resulted in really bad and random predictions</a:t>
            </a:r>
          </a:p>
          <a:p>
            <a:pPr lvl="1">
              <a:buClr>
                <a:srgbClr val="F7F7F7"/>
              </a:buClr>
            </a:pPr>
            <a:endParaRPr lang="en-US" dirty="0"/>
          </a:p>
          <a:p>
            <a:pPr lvl="1">
              <a:buClr>
                <a:srgbClr val="F7F7F7"/>
              </a:buClr>
            </a:pPr>
            <a:endParaRPr lang="en-US" dirty="0"/>
          </a:p>
          <a:p>
            <a:pPr lvl="1">
              <a:buClr>
                <a:srgbClr val="F7F7F7"/>
              </a:buClr>
            </a:pPr>
            <a:endParaRPr lang="en-US" b="1" dirty="0"/>
          </a:p>
        </p:txBody>
      </p:sp>
    </p:spTree>
    <p:extLst>
      <p:ext uri="{BB962C8B-B14F-4D97-AF65-F5344CB8AC3E}">
        <p14:creationId xmlns:p14="http://schemas.microsoft.com/office/powerpoint/2010/main" val="227786148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F6CFF07-D953-4F9C-9A0E-E0A6AACB61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13" name="Freeform: Shape 12">
            <a:extLst>
              <a:ext uri="{FF2B5EF4-FFF2-40B4-BE49-F238E27FC236}">
                <a16:creationId xmlns:a16="http://schemas.microsoft.com/office/drawing/2014/main" id="{DAA4FEEE-0B5F-41BF-825D-60F9FB0895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5" name="Rectangle 14">
            <a:extLst>
              <a:ext uri="{FF2B5EF4-FFF2-40B4-BE49-F238E27FC236}">
                <a16:creationId xmlns:a16="http://schemas.microsoft.com/office/drawing/2014/main" id="{A721560C-E4AB-4287-A29C-3F6916794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14156-93E4-4C01-8404-686863E9EB24}"/>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Training </a:t>
            </a:r>
          </a:p>
        </p:txBody>
      </p:sp>
      <p:sp>
        <p:nvSpPr>
          <p:cNvPr id="3" name="Content Placeholder 2">
            <a:extLst>
              <a:ext uri="{FF2B5EF4-FFF2-40B4-BE49-F238E27FC236}">
                <a16:creationId xmlns:a16="http://schemas.microsoft.com/office/drawing/2014/main" id="{EF8C13E1-12AC-446D-A552-D80E7C79107C}"/>
              </a:ext>
            </a:extLst>
          </p:cNvPr>
          <p:cNvSpPr>
            <a:spLocks noGrp="1"/>
          </p:cNvSpPr>
          <p:nvPr>
            <p:ph idx="1"/>
          </p:nvPr>
        </p:nvSpPr>
        <p:spPr>
          <a:xfrm>
            <a:off x="649288" y="2547938"/>
            <a:ext cx="11309576" cy="3659187"/>
          </a:xfrm>
        </p:spPr>
        <p:txBody>
          <a:bodyPr vert="horz" lIns="91440" tIns="45720" rIns="91440" bIns="45720" rtlCol="0" anchor="t">
            <a:normAutofit fontScale="77500" lnSpcReduction="20000"/>
          </a:bodyPr>
          <a:lstStyle/>
          <a:p>
            <a:r>
              <a:rPr lang="en-US" dirty="0"/>
              <a:t>Part 1d</a:t>
            </a:r>
          </a:p>
          <a:p>
            <a:pPr>
              <a:buClr>
                <a:srgbClr val="F7F7F7"/>
              </a:buClr>
            </a:pPr>
            <a:r>
              <a:rPr lang="en-US" dirty="0"/>
              <a:t>Second Attempt:</a:t>
            </a:r>
          </a:p>
          <a:p>
            <a:pPr lvl="1">
              <a:buClr>
                <a:srgbClr val="F7F7F7"/>
              </a:buClr>
            </a:pPr>
            <a:r>
              <a:rPr lang="en-US" dirty="0"/>
              <a:t>We decided to get features for every super pixel. </a:t>
            </a:r>
          </a:p>
          <a:p>
            <a:pPr lvl="2">
              <a:buClr>
                <a:srgbClr val="F7F7F7"/>
              </a:buClr>
            </a:pPr>
            <a:r>
              <a:rPr lang="en-US" dirty="0"/>
              <a:t>Around 500 </a:t>
            </a:r>
            <a:r>
              <a:rPr lang="en-US" dirty="0" err="1"/>
              <a:t>superpixels</a:t>
            </a:r>
            <a:r>
              <a:rPr lang="en-US" dirty="0"/>
              <a:t> in an image</a:t>
            </a:r>
          </a:p>
          <a:p>
            <a:pPr lvl="1">
              <a:buClr>
                <a:srgbClr val="F7F7F7"/>
              </a:buClr>
            </a:pPr>
            <a:r>
              <a:rPr lang="en-US" dirty="0"/>
              <a:t>We created labels for each super pixel using ground truth image</a:t>
            </a:r>
          </a:p>
          <a:p>
            <a:pPr lvl="1">
              <a:buClr>
                <a:srgbClr val="F7F7F7"/>
              </a:buClr>
            </a:pPr>
            <a:r>
              <a:rPr lang="en-US" dirty="0"/>
              <a:t>Then we got the following features for each image.</a:t>
            </a:r>
          </a:p>
          <a:p>
            <a:pPr lvl="2">
              <a:buClr>
                <a:srgbClr val="F7F7F7"/>
              </a:buClr>
              <a:buFont typeface="Wingdings 3"/>
            </a:pPr>
            <a:r>
              <a:rPr lang="en-US" b="1" dirty="0"/>
              <a:t>- Color (R, G, B)</a:t>
            </a:r>
            <a:endParaRPr lang="en-US"/>
          </a:p>
          <a:p>
            <a:pPr lvl="2">
              <a:buClr>
                <a:srgbClr val="F7F7F7"/>
              </a:buClr>
              <a:buFont typeface="Wingdings 3"/>
            </a:pPr>
            <a:r>
              <a:rPr lang="en-US" b="1" dirty="0"/>
              <a:t>- Histogram of Hues </a:t>
            </a:r>
            <a:endParaRPr lang="en-US"/>
          </a:p>
          <a:p>
            <a:pPr lvl="2">
              <a:buClr>
                <a:srgbClr val="F7F7F7"/>
              </a:buClr>
              <a:buFont typeface="Wingdings 3"/>
            </a:pPr>
            <a:r>
              <a:rPr lang="en-US" b="1" dirty="0"/>
              <a:t>-3d Y coordinate </a:t>
            </a:r>
            <a:endParaRPr lang="en-US"/>
          </a:p>
          <a:p>
            <a:pPr lvl="2">
              <a:buClr>
                <a:srgbClr val="F7F7F7"/>
              </a:buClr>
              <a:buFont typeface="Wingdings 3"/>
            </a:pPr>
            <a:r>
              <a:rPr lang="en-US" b="1" dirty="0"/>
              <a:t>-Gradients in X and Y direction</a:t>
            </a:r>
            <a:endParaRPr lang="en-US" dirty="0"/>
          </a:p>
          <a:p>
            <a:pPr lvl="1">
              <a:buClr>
                <a:srgbClr val="F7F7F7"/>
              </a:buClr>
              <a:buFont typeface="Wingdings 3"/>
            </a:pPr>
            <a:r>
              <a:rPr lang="en-US" dirty="0"/>
              <a:t>We choose a 250 random </a:t>
            </a:r>
            <a:r>
              <a:rPr lang="en-US" dirty="0" err="1"/>
              <a:t>superpixels</a:t>
            </a:r>
            <a:r>
              <a:rPr lang="en-US" dirty="0"/>
              <a:t> from each image.</a:t>
            </a:r>
          </a:p>
          <a:p>
            <a:pPr lvl="1">
              <a:buClr>
                <a:srgbClr val="F7F7F7"/>
              </a:buClr>
              <a:buFont typeface="Wingdings 3"/>
            </a:pPr>
            <a:r>
              <a:rPr lang="en-US" dirty="0"/>
              <a:t>Finally we ran </a:t>
            </a:r>
            <a:r>
              <a:rPr lang="en-US" dirty="0" err="1"/>
              <a:t>svmtrain</a:t>
            </a:r>
            <a:r>
              <a:rPr lang="en-US" dirty="0"/>
              <a:t> on all the </a:t>
            </a:r>
            <a:r>
              <a:rPr lang="en-US" dirty="0" err="1"/>
              <a:t>choosen</a:t>
            </a:r>
            <a:r>
              <a:rPr lang="en-US" dirty="0"/>
              <a:t> </a:t>
            </a:r>
            <a:r>
              <a:rPr lang="en-US" dirty="0" err="1"/>
              <a:t>superpixels</a:t>
            </a:r>
          </a:p>
          <a:p>
            <a:pPr lvl="1">
              <a:buClr>
                <a:srgbClr val="F7F7F7"/>
              </a:buClr>
              <a:buFont typeface="Wingdings 3"/>
            </a:pPr>
            <a:endParaRPr lang="en-US" b="1" dirty="0"/>
          </a:p>
          <a:p>
            <a:pPr lvl="2">
              <a:buClr>
                <a:srgbClr val="F7F7F7"/>
              </a:buClr>
              <a:buFont typeface="Wingdings 3"/>
            </a:pPr>
            <a:endParaRPr lang="en-US" b="1" dirty="0"/>
          </a:p>
          <a:p>
            <a:pPr lvl="1">
              <a:buClr>
                <a:srgbClr val="F7F7F7"/>
              </a:buClr>
            </a:pPr>
            <a:endParaRPr lang="en-US" dirty="0"/>
          </a:p>
          <a:p>
            <a:pPr lvl="1">
              <a:buClr>
                <a:srgbClr val="F7F7F7"/>
              </a:buClr>
            </a:pPr>
            <a:endParaRPr lang="en-US" b="1" dirty="0"/>
          </a:p>
        </p:txBody>
      </p:sp>
    </p:spTree>
    <p:extLst>
      <p:ext uri="{BB962C8B-B14F-4D97-AF65-F5344CB8AC3E}">
        <p14:creationId xmlns:p14="http://schemas.microsoft.com/office/powerpoint/2010/main" val="82655199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Ion</vt:lpstr>
      <vt:lpstr>Autonomous Driving </vt:lpstr>
      <vt:lpstr>Intro</vt:lpstr>
      <vt:lpstr>Intro</vt:lpstr>
      <vt:lpstr>Intro</vt:lpstr>
      <vt:lpstr>Part 1 – The Road</vt:lpstr>
      <vt:lpstr>Disparity</vt:lpstr>
      <vt:lpstr>Depth</vt:lpstr>
      <vt:lpstr>Training </vt:lpstr>
      <vt:lpstr>Training </vt:lpstr>
      <vt:lpstr>Predicting </vt:lpstr>
      <vt:lpstr>Fit Plane </vt:lpstr>
      <vt:lpstr>Fit Plane </vt:lpstr>
      <vt:lpstr>Road point on the ground plane</vt:lpstr>
      <vt:lpstr>Part 2 – The Cars</vt:lpstr>
      <vt:lpstr>Main Challenges</vt:lpstr>
      <vt:lpstr>Main Challenges </vt:lpstr>
      <vt:lpstr>Results</vt:lpstr>
      <vt:lpstr>Results: Predicted GT Road</vt:lpstr>
      <vt:lpstr>Good Predictions</vt:lpstr>
      <vt:lpstr>Bad Predictions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7</cp:revision>
  <dcterms:created xsi:type="dcterms:W3CDTF">2013-07-15T20:26:40Z</dcterms:created>
  <dcterms:modified xsi:type="dcterms:W3CDTF">2017-11-27T16:37:58Z</dcterms:modified>
</cp:coreProperties>
</file>